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8" r:id="rId6"/>
    <p:sldId id="267" r:id="rId7"/>
    <p:sldId id="277" r:id="rId8"/>
    <p:sldId id="278" r:id="rId9"/>
    <p:sldId id="291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плана 9 месяцев по доходам бюджетов поселений 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01.10.2017 года</a:t>
            </a:r>
          </a:p>
        </c:rich>
      </c:tx>
      <c:layout>
        <c:manualLayout>
          <c:xMode val="edge"/>
          <c:yMode val="edge"/>
          <c:x val="0.18766788297804235"/>
          <c:y val="1.97981820069101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925099008109702E-2"/>
          <c:y val="0.20908147110437497"/>
          <c:w val="0.8892593124135294"/>
          <c:h val="0.5567709945099658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47E-7"/>
                  <c:y val="2.4273364984603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13206623526764E-3"/>
                  <c:y val="1.7599436818021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5356454720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88226829546624E-3"/>
                  <c:y val="-7.44591248127882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9981604373689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45374159016149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77324451845685E-3"/>
                  <c:y val="-5.970842072688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44594946031414E-5"/>
                  <c:y val="-1.22607422434641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63845717429426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717612837945632E-3"/>
                  <c:y val="-1.7569255808089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176587037218312E-16"/>
                  <c:y val="6.828015220804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927027117260959E-7"/>
                  <c:y val="8.500097422320026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878417154558427E-3"/>
                  <c:y val="5.6635319602516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111339850212312E-3"/>
                  <c:y val="4.4957535329917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952720939025003E-3"/>
                  <c:y val="5.6159669451799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877324451845685E-3"/>
                  <c:y val="-4.274003140437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2948527146023671E-4"/>
                  <c:y val="3.88725828490023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4.0541064890648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1'!$B$7:$B$23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Кондратовское</c:v>
                </c:pt>
                <c:pt idx="3">
                  <c:v>Заболотское</c:v>
                </c:pt>
                <c:pt idx="4">
                  <c:v>Фроловское</c:v>
                </c:pt>
                <c:pt idx="5">
                  <c:v>Платошинское</c:v>
                </c:pt>
                <c:pt idx="6">
                  <c:v>Лобановское</c:v>
                </c:pt>
                <c:pt idx="7">
                  <c:v>Гамовское</c:v>
                </c:pt>
                <c:pt idx="8">
                  <c:v>Юго-Камское</c:v>
                </c:pt>
                <c:pt idx="9">
                  <c:v>Усть-Качкинское</c:v>
                </c:pt>
                <c:pt idx="10">
                  <c:v>Бершетское</c:v>
                </c:pt>
                <c:pt idx="11">
                  <c:v>Сылвенское</c:v>
                </c:pt>
                <c:pt idx="12">
                  <c:v>Кукуштанское</c:v>
                </c:pt>
                <c:pt idx="13">
                  <c:v>Хохловское</c:v>
                </c:pt>
                <c:pt idx="14">
                  <c:v>Двуреченское</c:v>
                </c:pt>
                <c:pt idx="15">
                  <c:v>Култаевское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1'!$L$7:$L$23</c:f>
              <c:numCache>
                <c:formatCode>#,##0.0</c:formatCode>
                <c:ptCount val="17"/>
                <c:pt idx="0">
                  <c:v>108.65424098871274</c:v>
                </c:pt>
                <c:pt idx="1">
                  <c:v>105.33359873457717</c:v>
                </c:pt>
                <c:pt idx="2">
                  <c:v>103.20824155971135</c:v>
                </c:pt>
                <c:pt idx="3">
                  <c:v>101.81757088258456</c:v>
                </c:pt>
                <c:pt idx="4">
                  <c:v>100.66397551295981</c:v>
                </c:pt>
                <c:pt idx="5">
                  <c:v>99.765309677229055</c:v>
                </c:pt>
                <c:pt idx="6">
                  <c:v>99.498003224773228</c:v>
                </c:pt>
                <c:pt idx="7">
                  <c:v>99.47852852539657</c:v>
                </c:pt>
                <c:pt idx="8">
                  <c:v>98.979392788032101</c:v>
                </c:pt>
                <c:pt idx="9">
                  <c:v>98.366065679330333</c:v>
                </c:pt>
                <c:pt idx="10">
                  <c:v>96.006753760109049</c:v>
                </c:pt>
                <c:pt idx="11">
                  <c:v>91.784364633112034</c:v>
                </c:pt>
                <c:pt idx="12">
                  <c:v>90.14590751826789</c:v>
                </c:pt>
                <c:pt idx="13">
                  <c:v>87.068548075600532</c:v>
                </c:pt>
                <c:pt idx="14">
                  <c:v>84.416691523639571</c:v>
                </c:pt>
                <c:pt idx="15">
                  <c:v>75.507845218320114</c:v>
                </c:pt>
                <c:pt idx="16">
                  <c:v>43.062818799062391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87424"/>
        <c:axId val="88488960"/>
      </c:barChart>
      <c:catAx>
        <c:axId val="8848742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8488960"/>
        <c:crossesAt val="0"/>
        <c:auto val="1"/>
        <c:lblAlgn val="ctr"/>
        <c:lblOffset val="100"/>
        <c:noMultiLvlLbl val="0"/>
      </c:catAx>
      <c:valAx>
        <c:axId val="88488960"/>
        <c:scaling>
          <c:orientation val="minMax"/>
          <c:max val="14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2.6558785135951325E-2"/>
              <c:y val="0.1140706140545991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8487424"/>
        <c:crosses val="autoZero"/>
        <c:crossBetween val="between"/>
        <c:majorUnit val="92"/>
        <c:minorUnit val="9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1658539877998052"/>
          <c:w val="0.91624786788396062"/>
          <c:h val="0.64817620393599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3837</c:v>
                </c:pt>
                <c:pt idx="1">
                  <c:v>4861</c:v>
                </c:pt>
                <c:pt idx="2">
                  <c:v>12535</c:v>
                </c:pt>
                <c:pt idx="3">
                  <c:v>6332</c:v>
                </c:pt>
                <c:pt idx="4">
                  <c:v>23957</c:v>
                </c:pt>
                <c:pt idx="5">
                  <c:v>11326</c:v>
                </c:pt>
                <c:pt idx="6">
                  <c:v>36944</c:v>
                </c:pt>
                <c:pt idx="7">
                  <c:v>11174</c:v>
                </c:pt>
                <c:pt idx="8">
                  <c:v>1555</c:v>
                </c:pt>
                <c:pt idx="9">
                  <c:v>1358</c:v>
                </c:pt>
                <c:pt idx="10">
                  <c:v>16771</c:v>
                </c:pt>
                <c:pt idx="11">
                  <c:v>10138</c:v>
                </c:pt>
                <c:pt idx="12">
                  <c:v>14074</c:v>
                </c:pt>
                <c:pt idx="13">
                  <c:v>11802</c:v>
                </c:pt>
                <c:pt idx="14">
                  <c:v>2519</c:v>
                </c:pt>
                <c:pt idx="15">
                  <c:v>10513</c:v>
                </c:pt>
                <c:pt idx="16">
                  <c:v>4776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2511</c:v>
                </c:pt>
                <c:pt idx="1">
                  <c:v>3267</c:v>
                </c:pt>
                <c:pt idx="2">
                  <c:v>9025</c:v>
                </c:pt>
                <c:pt idx="3">
                  <c:v>3848</c:v>
                </c:pt>
                <c:pt idx="4">
                  <c:v>25649</c:v>
                </c:pt>
                <c:pt idx="5">
                  <c:v>7209</c:v>
                </c:pt>
                <c:pt idx="6">
                  <c:v>25663</c:v>
                </c:pt>
                <c:pt idx="7">
                  <c:v>7832</c:v>
                </c:pt>
                <c:pt idx="8">
                  <c:v>1087</c:v>
                </c:pt>
                <c:pt idx="9">
                  <c:v>884</c:v>
                </c:pt>
                <c:pt idx="10">
                  <c:v>10787</c:v>
                </c:pt>
                <c:pt idx="11">
                  <c:v>6121</c:v>
                </c:pt>
                <c:pt idx="12">
                  <c:v>7339</c:v>
                </c:pt>
                <c:pt idx="13">
                  <c:v>5812</c:v>
                </c:pt>
                <c:pt idx="14">
                  <c:v>1586</c:v>
                </c:pt>
                <c:pt idx="15">
                  <c:v>6145</c:v>
                </c:pt>
                <c:pt idx="16">
                  <c:v>3380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5776512"/>
        <c:axId val="25778048"/>
      </c:barChart>
      <c:catAx>
        <c:axId val="25776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25778048"/>
        <c:crosses val="autoZero"/>
        <c:auto val="1"/>
        <c:lblAlgn val="ctr"/>
        <c:lblOffset val="100"/>
        <c:noMultiLvlLbl val="0"/>
      </c:catAx>
      <c:valAx>
        <c:axId val="25778048"/>
        <c:scaling>
          <c:orientation val="minMax"/>
          <c:max val="4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5776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4622885967215765"/>
          <c:w val="0.9281883106178167"/>
          <c:h val="0.61320080597105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2318</c:v>
                </c:pt>
                <c:pt idx="1">
                  <c:v>3213</c:v>
                </c:pt>
                <c:pt idx="2">
                  <c:v>5769</c:v>
                </c:pt>
                <c:pt idx="3">
                  <c:v>894</c:v>
                </c:pt>
                <c:pt idx="4">
                  <c:v>7509</c:v>
                </c:pt>
                <c:pt idx="5">
                  <c:v>4312</c:v>
                </c:pt>
                <c:pt idx="6">
                  <c:v>7156</c:v>
                </c:pt>
                <c:pt idx="7">
                  <c:v>5331</c:v>
                </c:pt>
                <c:pt idx="8">
                  <c:v>1131</c:v>
                </c:pt>
                <c:pt idx="9">
                  <c:v>1058</c:v>
                </c:pt>
                <c:pt idx="10">
                  <c:v>8135</c:v>
                </c:pt>
                <c:pt idx="11">
                  <c:v>4856</c:v>
                </c:pt>
                <c:pt idx="12">
                  <c:v>2946</c:v>
                </c:pt>
                <c:pt idx="13">
                  <c:v>3336</c:v>
                </c:pt>
                <c:pt idx="14">
                  <c:v>725</c:v>
                </c:pt>
                <c:pt idx="15">
                  <c:v>3559</c:v>
                </c:pt>
                <c:pt idx="16">
                  <c:v>1297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1463</c:v>
                </c:pt>
                <c:pt idx="1">
                  <c:v>2003</c:v>
                </c:pt>
                <c:pt idx="2">
                  <c:v>4009</c:v>
                </c:pt>
                <c:pt idx="3">
                  <c:v>667</c:v>
                </c:pt>
                <c:pt idx="4">
                  <c:v>5107</c:v>
                </c:pt>
                <c:pt idx="5">
                  <c:v>2863</c:v>
                </c:pt>
                <c:pt idx="6">
                  <c:v>4702</c:v>
                </c:pt>
                <c:pt idx="7">
                  <c:v>3502</c:v>
                </c:pt>
                <c:pt idx="8">
                  <c:v>802</c:v>
                </c:pt>
                <c:pt idx="9">
                  <c:v>652</c:v>
                </c:pt>
                <c:pt idx="10">
                  <c:v>6991</c:v>
                </c:pt>
                <c:pt idx="11">
                  <c:v>3212</c:v>
                </c:pt>
                <c:pt idx="12">
                  <c:v>1985</c:v>
                </c:pt>
                <c:pt idx="13">
                  <c:v>2399</c:v>
                </c:pt>
                <c:pt idx="14">
                  <c:v>476</c:v>
                </c:pt>
                <c:pt idx="15">
                  <c:v>2414</c:v>
                </c:pt>
                <c:pt idx="16">
                  <c:v>901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57664"/>
        <c:axId val="4259200"/>
      </c:barChart>
      <c:catAx>
        <c:axId val="4257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4259200"/>
        <c:crosses val="autoZero"/>
        <c:auto val="1"/>
        <c:lblAlgn val="ctr"/>
        <c:lblOffset val="100"/>
        <c:noMultiLvlLbl val="0"/>
      </c:catAx>
      <c:valAx>
        <c:axId val="4259200"/>
        <c:scaling>
          <c:orientation val="minMax"/>
          <c:max val="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257664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52206228877794936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604</c:v>
                </c:pt>
                <c:pt idx="1">
                  <c:v>872</c:v>
                </c:pt>
                <c:pt idx="2">
                  <c:v>1161</c:v>
                </c:pt>
                <c:pt idx="3">
                  <c:v>433</c:v>
                </c:pt>
                <c:pt idx="4">
                  <c:v>2268</c:v>
                </c:pt>
                <c:pt idx="5">
                  <c:v>2104</c:v>
                </c:pt>
                <c:pt idx="6">
                  <c:v>3522</c:v>
                </c:pt>
                <c:pt idx="7">
                  <c:v>2246</c:v>
                </c:pt>
                <c:pt idx="8">
                  <c:v>134</c:v>
                </c:pt>
                <c:pt idx="9">
                  <c:v>124</c:v>
                </c:pt>
                <c:pt idx="10">
                  <c:v>1146</c:v>
                </c:pt>
                <c:pt idx="11">
                  <c:v>1559</c:v>
                </c:pt>
                <c:pt idx="12">
                  <c:v>1348</c:v>
                </c:pt>
                <c:pt idx="13">
                  <c:v>3829</c:v>
                </c:pt>
                <c:pt idx="14">
                  <c:v>533</c:v>
                </c:pt>
                <c:pt idx="15">
                  <c:v>1393</c:v>
                </c:pt>
                <c:pt idx="16">
                  <c:v>1594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441</c:v>
                </c:pt>
                <c:pt idx="1">
                  <c:v>682</c:v>
                </c:pt>
                <c:pt idx="2">
                  <c:v>763</c:v>
                </c:pt>
                <c:pt idx="3">
                  <c:v>236</c:v>
                </c:pt>
                <c:pt idx="4">
                  <c:v>1305</c:v>
                </c:pt>
                <c:pt idx="5">
                  <c:v>1220</c:v>
                </c:pt>
                <c:pt idx="6">
                  <c:v>2407</c:v>
                </c:pt>
                <c:pt idx="7">
                  <c:v>1609</c:v>
                </c:pt>
                <c:pt idx="8">
                  <c:v>94</c:v>
                </c:pt>
                <c:pt idx="9">
                  <c:v>105</c:v>
                </c:pt>
                <c:pt idx="10">
                  <c:v>773</c:v>
                </c:pt>
                <c:pt idx="11">
                  <c:v>842</c:v>
                </c:pt>
                <c:pt idx="12">
                  <c:v>724</c:v>
                </c:pt>
                <c:pt idx="13">
                  <c:v>669</c:v>
                </c:pt>
                <c:pt idx="14">
                  <c:v>312</c:v>
                </c:pt>
                <c:pt idx="15">
                  <c:v>562</c:v>
                </c:pt>
                <c:pt idx="16">
                  <c:v>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5606016"/>
        <c:axId val="25607552"/>
      </c:barChart>
      <c:catAx>
        <c:axId val="2560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25607552"/>
        <c:crosses val="autoZero"/>
        <c:auto val="1"/>
        <c:lblAlgn val="ctr"/>
        <c:lblOffset val="100"/>
        <c:noMultiLvlLbl val="0"/>
      </c:catAx>
      <c:valAx>
        <c:axId val="25607552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5606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915</c:v>
                </c:pt>
                <c:pt idx="1">
                  <c:v>776</c:v>
                </c:pt>
                <c:pt idx="2">
                  <c:v>5605</c:v>
                </c:pt>
                <c:pt idx="3">
                  <c:v>5005</c:v>
                </c:pt>
                <c:pt idx="4">
                  <c:v>14180</c:v>
                </c:pt>
                <c:pt idx="5">
                  <c:v>4910</c:v>
                </c:pt>
                <c:pt idx="6">
                  <c:v>26266</c:v>
                </c:pt>
                <c:pt idx="7">
                  <c:v>3597</c:v>
                </c:pt>
                <c:pt idx="8">
                  <c:v>290</c:v>
                </c:pt>
                <c:pt idx="9">
                  <c:v>176</c:v>
                </c:pt>
                <c:pt idx="10">
                  <c:v>7490</c:v>
                </c:pt>
                <c:pt idx="11">
                  <c:v>3723</c:v>
                </c:pt>
                <c:pt idx="12">
                  <c:v>9780</c:v>
                </c:pt>
                <c:pt idx="13">
                  <c:v>4637</c:v>
                </c:pt>
                <c:pt idx="14">
                  <c:v>1261</c:v>
                </c:pt>
                <c:pt idx="15">
                  <c:v>5561</c:v>
                </c:pt>
                <c:pt idx="16">
                  <c:v>1885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607</c:v>
                </c:pt>
                <c:pt idx="1">
                  <c:v>582</c:v>
                </c:pt>
                <c:pt idx="2">
                  <c:v>4253</c:v>
                </c:pt>
                <c:pt idx="3">
                  <c:v>2945</c:v>
                </c:pt>
                <c:pt idx="4">
                  <c:v>19237</c:v>
                </c:pt>
                <c:pt idx="5">
                  <c:v>3126</c:v>
                </c:pt>
                <c:pt idx="6">
                  <c:v>18554</c:v>
                </c:pt>
                <c:pt idx="7">
                  <c:v>2721</c:v>
                </c:pt>
                <c:pt idx="8">
                  <c:v>191</c:v>
                </c:pt>
                <c:pt idx="9">
                  <c:v>127</c:v>
                </c:pt>
                <c:pt idx="10">
                  <c:v>3023</c:v>
                </c:pt>
                <c:pt idx="11">
                  <c:v>2067</c:v>
                </c:pt>
                <c:pt idx="12">
                  <c:v>4630</c:v>
                </c:pt>
                <c:pt idx="13">
                  <c:v>2744</c:v>
                </c:pt>
                <c:pt idx="14">
                  <c:v>798</c:v>
                </c:pt>
                <c:pt idx="15">
                  <c:v>3169</c:v>
                </c:pt>
                <c:pt idx="16">
                  <c:v>1756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667456"/>
        <c:axId val="25668992"/>
      </c:barChart>
      <c:catAx>
        <c:axId val="2566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25668992"/>
        <c:crosses val="autoZero"/>
        <c:auto val="1"/>
        <c:lblAlgn val="ctr"/>
        <c:lblOffset val="100"/>
        <c:noMultiLvlLbl val="0"/>
      </c:catAx>
      <c:valAx>
        <c:axId val="25668992"/>
        <c:scaling>
          <c:orientation val="minMax"/>
          <c:max val="28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5667456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8991319512885667"/>
          <c:y val="6.942915433638689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плана 9 месяцев по налоговым и неналоговым доходам </a:t>
            </a:r>
            <a:r>
              <a:rPr lang="ru-RU" sz="1800" dirty="0" smtClean="0"/>
              <a:t>бюджетов </a:t>
            </a:r>
            <a:r>
              <a:rPr lang="ru-RU" sz="1800" dirty="0"/>
              <a:t>поселений по состоянию на 01.10.2017 года</a:t>
            </a:r>
          </a:p>
        </c:rich>
      </c:tx>
      <c:layout>
        <c:manualLayout>
          <c:xMode val="edge"/>
          <c:yMode val="edge"/>
          <c:x val="0.21891540130151843"/>
          <c:y val="2.71374190114347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8321007054161618E-2"/>
          <c:y val="0.165932125617165"/>
          <c:w val="0.91339152020314163"/>
          <c:h val="0.607978708955086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577092004913526E-3"/>
                  <c:y val="6.22132368589061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069163651840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046598973108159E-7"/>
                  <c:y val="4.23011988366319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88962190536993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808699417623309E-5"/>
                  <c:y val="4.4522948144995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4.15563595091154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94410158189685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349116713946108E-5"/>
                  <c:y val="4.3105625310349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383776522884134E-3"/>
                  <c:y val="5.39235298290416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0808699417623309E-5"/>
                  <c:y val="-6.9648861459885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23247251436227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092148188634773E-3"/>
                  <c:y val="-1.95475285868986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029180695847362E-3"/>
                  <c:y val="8.5714691069021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0287946996379792E-16"/>
                  <c:y val="9.02943888770653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029180695847362E-3"/>
                  <c:y val="1.0480527771866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029180695847362E-3"/>
                  <c:y val="3.15982123856139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74584868810591E-3"/>
                  <c:y val="3.9349313930695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4029180695847362E-3"/>
                  <c:y val="-6.8583397012082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5459582703677194E-5"/>
                  <c:y val="-1.2935091974262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'Таб. 2'!$B$7:$B$23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Заболотское</c:v>
                </c:pt>
                <c:pt idx="3">
                  <c:v>Кондратовское</c:v>
                </c:pt>
                <c:pt idx="4">
                  <c:v>Усть-Качкинское</c:v>
                </c:pt>
                <c:pt idx="5">
                  <c:v>Платошинское</c:v>
                </c:pt>
                <c:pt idx="6">
                  <c:v>Гамовское</c:v>
                </c:pt>
                <c:pt idx="7">
                  <c:v>Фроловское</c:v>
                </c:pt>
                <c:pt idx="8">
                  <c:v>Лобановское</c:v>
                </c:pt>
                <c:pt idx="9">
                  <c:v>Бершетское</c:v>
                </c:pt>
                <c:pt idx="10">
                  <c:v>Юго-Камское</c:v>
                </c:pt>
                <c:pt idx="11">
                  <c:v>Сылвенское</c:v>
                </c:pt>
                <c:pt idx="12">
                  <c:v>Кукуштанское</c:v>
                </c:pt>
                <c:pt idx="13">
                  <c:v>Двуреченское</c:v>
                </c:pt>
                <c:pt idx="14">
                  <c:v>Хохловское </c:v>
                </c:pt>
                <c:pt idx="15">
                  <c:v>Култаевское</c:v>
                </c:pt>
                <c:pt idx="16">
                  <c:v>Юговское</c:v>
                </c:pt>
              </c:strCache>
            </c:strRef>
          </c:cat>
          <c:val>
            <c:numRef>
              <c:f>'Таб. 2'!$L$7:$L$23</c:f>
              <c:numCache>
                <c:formatCode>#,##0.0</c:formatCode>
                <c:ptCount val="17"/>
                <c:pt idx="0">
                  <c:v>135.28058794175018</c:v>
                </c:pt>
                <c:pt idx="1">
                  <c:v>105.8592452161249</c:v>
                </c:pt>
                <c:pt idx="2">
                  <c:v>104.82675597880183</c:v>
                </c:pt>
                <c:pt idx="3">
                  <c:v>103.63907650376501</c:v>
                </c:pt>
                <c:pt idx="4">
                  <c:v>101.19260681494779</c:v>
                </c:pt>
                <c:pt idx="5">
                  <c:v>100.43014954783385</c:v>
                </c:pt>
                <c:pt idx="6">
                  <c:v>99.710712590098851</c:v>
                </c:pt>
                <c:pt idx="7">
                  <c:v>98.70772560690655</c:v>
                </c:pt>
                <c:pt idx="8">
                  <c:v>98.592315715146356</c:v>
                </c:pt>
                <c:pt idx="9">
                  <c:v>91.660626591879321</c:v>
                </c:pt>
                <c:pt idx="10">
                  <c:v>91.44518838930226</c:v>
                </c:pt>
                <c:pt idx="11">
                  <c:v>88.500917287011404</c:v>
                </c:pt>
                <c:pt idx="12">
                  <c:v>82.62170794497662</c:v>
                </c:pt>
                <c:pt idx="13">
                  <c:v>80.824820394677005</c:v>
                </c:pt>
                <c:pt idx="14">
                  <c:v>75.851438294443412</c:v>
                </c:pt>
                <c:pt idx="15">
                  <c:v>67.35920752452725</c:v>
                </c:pt>
                <c:pt idx="16">
                  <c:v>48.167508407313662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06720"/>
        <c:axId val="102499456"/>
      </c:barChart>
      <c:catAx>
        <c:axId val="1010067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2499456"/>
        <c:crossesAt val="0"/>
        <c:auto val="1"/>
        <c:lblAlgn val="ctr"/>
        <c:lblOffset val="100"/>
        <c:noMultiLvlLbl val="0"/>
      </c:catAx>
      <c:valAx>
        <c:axId val="102499456"/>
        <c:scaling>
          <c:orientation val="minMax"/>
          <c:max val="14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</a:t>
                </a:r>
                <a:endParaRPr lang="ru-RU" dirty="0" smtClean="0"/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1.1569052783803326E-2"/>
              <c:y val="5.8278729144870881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1006720"/>
        <c:crosses val="autoZero"/>
        <c:crossBetween val="between"/>
        <c:majorUnit val="89.8"/>
        <c:minorUnit val="89.8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Доходы бюджетов поселений на 1 жителя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по состоянию на 01.10.2017 года</a:t>
            </a:r>
          </a:p>
        </c:rich>
      </c:tx>
      <c:layout>
        <c:manualLayout>
          <c:xMode val="edge"/>
          <c:yMode val="edge"/>
          <c:x val="0.26623177871996767"/>
          <c:y val="4.700862645120455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7789331324352224E-2"/>
          <c:y val="0.19183205992697225"/>
          <c:w val="0.90662436713149208"/>
          <c:h val="0.570545675008607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1.3123359580052494E-7"/>
                  <c:y val="4.89722031160709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8E-3"/>
                  <c:y val="2.1729682746631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8.69187309865275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111040515849597E-17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666666666666668E-3"/>
                  <c:y val="6.62755323772272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8.8728967549199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6.77247482265499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6.41025641025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6.18811881188118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6666666666666668E-3"/>
                  <c:y val="6.51890482398949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6.51890482398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3'!$B$7:$B$23</c:f>
              <c:strCache>
                <c:ptCount val="17"/>
                <c:pt idx="0">
                  <c:v>Хохловское</c:v>
                </c:pt>
                <c:pt idx="1">
                  <c:v>Савинское</c:v>
                </c:pt>
                <c:pt idx="2">
                  <c:v>Пальниковское</c:v>
                </c:pt>
                <c:pt idx="3">
                  <c:v>Платошинское</c:v>
                </c:pt>
                <c:pt idx="4">
                  <c:v>Кондратовское</c:v>
                </c:pt>
                <c:pt idx="5">
                  <c:v>Юго-Камское</c:v>
                </c:pt>
                <c:pt idx="6">
                  <c:v>Юговское</c:v>
                </c:pt>
                <c:pt idx="7">
                  <c:v>Двуреченское</c:v>
                </c:pt>
                <c:pt idx="8">
                  <c:v>Култаевское</c:v>
                </c:pt>
                <c:pt idx="9">
                  <c:v>Лобановское</c:v>
                </c:pt>
                <c:pt idx="10">
                  <c:v>Усть-Качкинское</c:v>
                </c:pt>
                <c:pt idx="11">
                  <c:v>Фроловское</c:v>
                </c:pt>
                <c:pt idx="12">
                  <c:v>Бершетское</c:v>
                </c:pt>
                <c:pt idx="13">
                  <c:v>Гамовское</c:v>
                </c:pt>
                <c:pt idx="14">
                  <c:v>Сылвенское</c:v>
                </c:pt>
                <c:pt idx="15">
                  <c:v>Заболотское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'Таб 3'!$E$7:$E$23</c:f>
              <c:numCache>
                <c:formatCode>0.00</c:formatCode>
                <c:ptCount val="17"/>
                <c:pt idx="0">
                  <c:v>7.0175398633257409</c:v>
                </c:pt>
                <c:pt idx="1">
                  <c:v>6.6268024316109422</c:v>
                </c:pt>
                <c:pt idx="2">
                  <c:v>6.4919680851063832</c:v>
                </c:pt>
                <c:pt idx="3">
                  <c:v>5.2738095238095237</c:v>
                </c:pt>
                <c:pt idx="4">
                  <c:v>5.1604305567397049</c:v>
                </c:pt>
                <c:pt idx="5">
                  <c:v>4.2699104095563136</c:v>
                </c:pt>
                <c:pt idx="6">
                  <c:v>4.2538279301745634</c:v>
                </c:pt>
                <c:pt idx="7">
                  <c:v>3.9426167304538002</c:v>
                </c:pt>
                <c:pt idx="8">
                  <c:v>3.802352696058005</c:v>
                </c:pt>
                <c:pt idx="9">
                  <c:v>3.7550962572070752</c:v>
                </c:pt>
                <c:pt idx="10">
                  <c:v>3.6489933458454189</c:v>
                </c:pt>
                <c:pt idx="11">
                  <c:v>3.6291020658621393</c:v>
                </c:pt>
                <c:pt idx="12">
                  <c:v>3.4459962606837604</c:v>
                </c:pt>
                <c:pt idx="13">
                  <c:v>3.4347862846406763</c:v>
                </c:pt>
                <c:pt idx="14">
                  <c:v>3.3236607319485656</c:v>
                </c:pt>
                <c:pt idx="15">
                  <c:v>3.1886055519690122</c:v>
                </c:pt>
                <c:pt idx="16">
                  <c:v>3.0056568761384335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714944"/>
        <c:axId val="101729024"/>
      </c:barChart>
      <c:catAx>
        <c:axId val="1017149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1729024"/>
        <c:crosses val="autoZero"/>
        <c:auto val="1"/>
        <c:lblAlgn val="ctr"/>
        <c:lblOffset val="100"/>
        <c:noMultiLvlLbl val="0"/>
      </c:catAx>
      <c:valAx>
        <c:axId val="101729024"/>
        <c:scaling>
          <c:orientation val="minMax"/>
          <c:max val="7.5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200" dirty="0"/>
                  <a:t>тыс. руб.
</a:t>
                </a:r>
              </a:p>
            </c:rich>
          </c:tx>
          <c:layout>
            <c:manualLayout>
              <c:xMode val="edge"/>
              <c:yMode val="edge"/>
              <c:x val="4.3391479911164953E-2"/>
              <c:y val="8.999021833906512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1714944"/>
        <c:crosses val="autoZero"/>
        <c:crossBetween val="between"/>
        <c:majorUnit val="4.1199999999999992"/>
        <c:minorUnit val="4.1199999999999992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Исполнение плана 9 месяцев по налогу на доходы физических лиц бюджетов поселений  по состоянию на 01.10.2017 года</a:t>
            </a:r>
          </a:p>
        </c:rich>
      </c:tx>
      <c:layout>
        <c:manualLayout>
          <c:xMode val="edge"/>
          <c:yMode val="edge"/>
          <c:x val="0.16677198508081226"/>
          <c:y val="2.43546060238973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62525210664457"/>
          <c:y val="0.16445041572600627"/>
          <c:w val="0.861956147342266"/>
          <c:h val="0.6172978675418434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5.40540540540540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230190412722648E-5"/>
                  <c:y val="3.83982407604454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83079385002922E-3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5630275945236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5.6416258778463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084157721862417E-3"/>
                  <c:y val="3.36724125700506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694878115584771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4.78527346243881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03078669220401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500777480875696E-3"/>
                  <c:y val="-8.52805561466978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94878115584771E-3"/>
                  <c:y val="-2.1641484003688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2.9850322763708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277180019711998E-3"/>
                  <c:y val="3.20976094204440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0783368594948639E-7"/>
                  <c:y val="-9.934028516705682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94878115584771E-3"/>
                  <c:y val="-2.3248918209548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083079385002922E-3"/>
                  <c:y val="5.77300134780449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888978750293847E-3"/>
                  <c:y val="5.6417677520039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7389756231169541E-3"/>
                  <c:y val="-2.3265801234305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3694878115584771E-3"/>
                  <c:y val="1.0968432999929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3112576211457545E-3"/>
                  <c:y val="3.83996595020217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 6'!$B$7:$B$23</c:f>
              <c:strCache>
                <c:ptCount val="17"/>
                <c:pt idx="0">
                  <c:v>Кондратовское</c:v>
                </c:pt>
                <c:pt idx="1">
                  <c:v>Култаевское</c:v>
                </c:pt>
                <c:pt idx="2">
                  <c:v>Хохловское</c:v>
                </c:pt>
                <c:pt idx="3">
                  <c:v>Кукуштанское</c:v>
                </c:pt>
                <c:pt idx="4">
                  <c:v>Савинское</c:v>
                </c:pt>
                <c:pt idx="5">
                  <c:v>Двуреченское</c:v>
                </c:pt>
                <c:pt idx="6">
                  <c:v>Фроловское</c:v>
                </c:pt>
                <c:pt idx="7">
                  <c:v>Юго-Камское</c:v>
                </c:pt>
                <c:pt idx="8">
                  <c:v>Гамовское</c:v>
                </c:pt>
                <c:pt idx="9">
                  <c:v>Пальниковское</c:v>
                </c:pt>
                <c:pt idx="10">
                  <c:v>Платошинское</c:v>
                </c:pt>
                <c:pt idx="11">
                  <c:v>Усть-Качкинское</c:v>
                </c:pt>
                <c:pt idx="12">
                  <c:v>Сылвенское</c:v>
                </c:pt>
                <c:pt idx="13">
                  <c:v>Заболотское</c:v>
                </c:pt>
                <c:pt idx="14">
                  <c:v>Лобановское</c:v>
                </c:pt>
                <c:pt idx="15">
                  <c:v>Бершетское</c:v>
                </c:pt>
                <c:pt idx="16">
                  <c:v>Юговское</c:v>
                </c:pt>
              </c:strCache>
            </c:strRef>
          </c:cat>
          <c:val>
            <c:numRef>
              <c:f>'таб 6'!$L$7:$L$23</c:f>
              <c:numCache>
                <c:formatCode>#,##0.0</c:formatCode>
                <c:ptCount val="17"/>
                <c:pt idx="0">
                  <c:v>132.2276241249439</c:v>
                </c:pt>
                <c:pt idx="1">
                  <c:v>117.00955599288518</c:v>
                </c:pt>
                <c:pt idx="2">
                  <c:v>112.72666138290464</c:v>
                </c:pt>
                <c:pt idx="3">
                  <c:v>111.94345417226108</c:v>
                </c:pt>
                <c:pt idx="4">
                  <c:v>111.55224602291958</c:v>
                </c:pt>
                <c:pt idx="5">
                  <c:v>110.0243751487741</c:v>
                </c:pt>
                <c:pt idx="6">
                  <c:v>109.31257306833882</c:v>
                </c:pt>
                <c:pt idx="7">
                  <c:v>103.72358680198069</c:v>
                </c:pt>
                <c:pt idx="8">
                  <c:v>101.51750188869303</c:v>
                </c:pt>
                <c:pt idx="9">
                  <c:v>101.05238095238094</c:v>
                </c:pt>
                <c:pt idx="10">
                  <c:v>100.19276697372909</c:v>
                </c:pt>
                <c:pt idx="11">
                  <c:v>99.532088196010577</c:v>
                </c:pt>
                <c:pt idx="12">
                  <c:v>98.856840255087107</c:v>
                </c:pt>
                <c:pt idx="13">
                  <c:v>98.048780487804876</c:v>
                </c:pt>
                <c:pt idx="14">
                  <c:v>96.790263157894742</c:v>
                </c:pt>
                <c:pt idx="15">
                  <c:v>89.452712289069353</c:v>
                </c:pt>
                <c:pt idx="16">
                  <c:v>85.012173793765641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628352"/>
        <c:axId val="4207360"/>
      </c:barChart>
      <c:catAx>
        <c:axId val="10262835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-36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207360"/>
        <c:crosses val="autoZero"/>
        <c:auto val="1"/>
        <c:lblAlgn val="ctr"/>
        <c:lblOffset val="100"/>
        <c:noMultiLvlLbl val="0"/>
      </c:catAx>
      <c:valAx>
        <c:axId val="4207360"/>
        <c:scaling>
          <c:orientation val="minMax"/>
          <c:max val="150"/>
          <c:min val="0"/>
        </c:scaling>
        <c:delete val="0"/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b="1"/>
                </a:pPr>
                <a:r>
                  <a:rPr lang="ru-RU" b="1" dirty="0" smtClean="0"/>
                  <a:t>% </a:t>
                </a:r>
                <a:r>
                  <a:rPr lang="ru-RU" sz="1200" b="1" dirty="0"/>
                  <a:t>исполнения</a:t>
                </a:r>
                <a:r>
                  <a:rPr lang="ru-RU" b="1" dirty="0"/>
                  <a:t>                                                </a:t>
                </a:r>
                <a:r>
                  <a:rPr lang="ru-RU" sz="1200" b="1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2.3727255145738362E-2"/>
              <c:y val="9.722871354367417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2628352"/>
        <c:crosses val="autoZero"/>
        <c:crossBetween val="between"/>
        <c:majorUnit val="108.1"/>
        <c:minorUnit val="108.1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1800" dirty="0"/>
              <a:t>Исполнение плана 9 месяцев по налогу на имущество физических  лиц </a:t>
            </a:r>
            <a:r>
              <a:rPr lang="ru-RU" sz="1800" dirty="0" smtClean="0"/>
              <a:t>бюджетов </a:t>
            </a:r>
            <a:r>
              <a:rPr lang="ru-RU" sz="1800" dirty="0"/>
              <a:t>поселений по состоянию на 01.10.2017 года</a:t>
            </a:r>
          </a:p>
        </c:rich>
      </c:tx>
      <c:layout>
        <c:manualLayout>
          <c:xMode val="edge"/>
          <c:yMode val="edge"/>
          <c:x val="0.18460658082975678"/>
          <c:y val="2.563134608173978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669412836605809E-2"/>
          <c:y val="0.16969052370776441"/>
          <c:w val="0.89683219976145212"/>
          <c:h val="0.596584985307999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10028732043754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9781409233394E-3"/>
                  <c:y val="6.202453170174920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079533315849734E-3"/>
                  <c:y val="3.43882441589151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3814430791601901E-5"/>
                  <c:y val="-1.10645187494507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399684335939908E-3"/>
                  <c:y val="1.825102987954320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2433163191284503E-5"/>
                  <c:y val="2.72070709704333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03481097526125E-3"/>
                  <c:y val="4.8628855167938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707823483884167E-5"/>
                  <c:y val="-9.63453474398944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95098853849299E-3"/>
                  <c:y val="2.3228056757805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02381988683574E-3"/>
                  <c:y val="6.5182249569797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958682300390843E-3"/>
                  <c:y val="2.300498861483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662643928301909E-3"/>
                  <c:y val="4.10807506677559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2593589117943173E-3"/>
                  <c:y val="5.05568012607695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538822722536567E-3"/>
                  <c:y val="6.1911549135828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497505022927408E-3"/>
                  <c:y val="3.3351584363212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3539128080151638E-3"/>
                  <c:y val="-3.1863433026047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8'!$B$7:$B$23</c:f>
              <c:strCache>
                <c:ptCount val="17"/>
                <c:pt idx="0">
                  <c:v>Кондратовское</c:v>
                </c:pt>
                <c:pt idx="1">
                  <c:v>Пальниковское</c:v>
                </c:pt>
                <c:pt idx="2">
                  <c:v>Бершетское </c:v>
                </c:pt>
                <c:pt idx="3">
                  <c:v>Гамовское</c:v>
                </c:pt>
                <c:pt idx="4">
                  <c:v>Лобановское</c:v>
                </c:pt>
                <c:pt idx="5">
                  <c:v>Усть-Качкинское</c:v>
                </c:pt>
                <c:pt idx="6">
                  <c:v>Кукуштанское</c:v>
                </c:pt>
                <c:pt idx="7">
                  <c:v>Заболотское</c:v>
                </c:pt>
                <c:pt idx="8">
                  <c:v>Платошинское </c:v>
                </c:pt>
                <c:pt idx="9">
                  <c:v>Двуреченское</c:v>
                </c:pt>
                <c:pt idx="10">
                  <c:v>Юговское</c:v>
                </c:pt>
                <c:pt idx="11">
                  <c:v>Сылвенское</c:v>
                </c:pt>
                <c:pt idx="12">
                  <c:v>Савинское </c:v>
                </c:pt>
                <c:pt idx="13">
                  <c:v>Хохловское</c:v>
                </c:pt>
                <c:pt idx="14">
                  <c:v>Култаевское</c:v>
                </c:pt>
                <c:pt idx="15">
                  <c:v>Юго-Камское</c:v>
                </c:pt>
                <c:pt idx="16">
                  <c:v>Фроловское</c:v>
                </c:pt>
              </c:strCache>
            </c:strRef>
          </c:cat>
          <c:val>
            <c:numRef>
              <c:f>'Табл. 8'!$L$7:$L$23</c:f>
              <c:numCache>
                <c:formatCode>#,##0.0</c:formatCode>
                <c:ptCount val="17"/>
                <c:pt idx="0">
                  <c:v>298.91697897478241</c:v>
                </c:pt>
                <c:pt idx="1">
                  <c:v>151</c:v>
                </c:pt>
                <c:pt idx="2">
                  <c:v>122.71666666666665</c:v>
                </c:pt>
                <c:pt idx="3">
                  <c:v>107.59166666666668</c:v>
                </c:pt>
                <c:pt idx="4">
                  <c:v>97.945999999999998</c:v>
                </c:pt>
                <c:pt idx="5">
                  <c:v>91.657243816254407</c:v>
                </c:pt>
                <c:pt idx="6">
                  <c:v>78.658136253789095</c:v>
                </c:pt>
                <c:pt idx="7">
                  <c:v>73.669230769230765</c:v>
                </c:pt>
                <c:pt idx="8">
                  <c:v>51.600853788687303</c:v>
                </c:pt>
                <c:pt idx="9">
                  <c:v>49.038182696955047</c:v>
                </c:pt>
                <c:pt idx="10">
                  <c:v>41.84</c:v>
                </c:pt>
                <c:pt idx="11">
                  <c:v>35.129578209705144</c:v>
                </c:pt>
                <c:pt idx="12">
                  <c:v>33.950000000000003</c:v>
                </c:pt>
                <c:pt idx="13">
                  <c:v>32.132981202423487</c:v>
                </c:pt>
                <c:pt idx="14">
                  <c:v>23.075695727904908</c:v>
                </c:pt>
                <c:pt idx="15">
                  <c:v>9.9666666666666668</c:v>
                </c:pt>
                <c:pt idx="16">
                  <c:v>-423.37552742616032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91904"/>
        <c:axId val="4518272"/>
      </c:barChart>
      <c:catAx>
        <c:axId val="4491904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518272"/>
        <c:crosses val="autoZero"/>
        <c:auto val="1"/>
        <c:lblAlgn val="ctr"/>
        <c:lblOffset val="100"/>
        <c:noMultiLvlLbl val="0"/>
      </c:catAx>
      <c:valAx>
        <c:axId val="4518272"/>
        <c:scaling>
          <c:orientation val="minMax"/>
          <c:max val="30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1100" dirty="0" smtClean="0"/>
                  <a:t>% </a:t>
                </a:r>
                <a:r>
                  <a:rPr lang="ru-RU" sz="1100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0"/>
              <c:y val="0.10024866891638545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491904"/>
        <c:crosses val="autoZero"/>
        <c:crossBetween val="between"/>
        <c:majorUnit val="45"/>
        <c:minorUnit val="45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/>
              <a:t>Исполнение плана 9 месяцев по транспортному налогу  бюджетов                                                                                             поселений по состоянию на 01.10.2017 года</a:t>
            </a:r>
          </a:p>
        </c:rich>
      </c:tx>
      <c:layout>
        <c:manualLayout>
          <c:xMode val="edge"/>
          <c:yMode val="edge"/>
          <c:x val="0.21179866244280182"/>
          <c:y val="1.28729835736825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538472137578676"/>
          <c:y val="0.19298274027642276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2369607645198197E-3"/>
                  <c:y val="1.5727869407270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44054023342118E-3"/>
                  <c:y val="5.3061134212156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0242151621226866E-5"/>
                  <c:y val="2.7190421422041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766121499860036E-5"/>
                  <c:y val="5.2425609720133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706760123833517E-3"/>
                  <c:y val="1.9163054056445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304581119545907E-3"/>
                  <c:y val="-7.023209177504497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2939202271847166E-5"/>
                  <c:y val="4.1895007423746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54825523858698E-3"/>
                  <c:y val="6.55939994471375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854825523858698E-3"/>
                  <c:y val="4.524010320555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2566154640506002E-3"/>
                  <c:y val="5.07705624813865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536322743184029E-4"/>
                  <c:y val="3.47916482349818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441492506703496E-3"/>
                  <c:y val="-4.6151920154717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8602743294902053E-4"/>
                  <c:y val="2.8153292636173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1795197986735292E-5"/>
                  <c:y val="-9.080185201568904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953224299961683E-4"/>
                  <c:y val="4.7749859919195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307301751215525E-3"/>
                  <c:y val="3.530642975036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0908860831298831E-7"/>
                  <c:y val="-3.4056557075102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3854253255749516E-3"/>
                  <c:y val="-2.06131717087995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4.59576598977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9'!$B$7:$B$23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Юго-Камское</c:v>
                </c:pt>
                <c:pt idx="3">
                  <c:v>Лобановское</c:v>
                </c:pt>
                <c:pt idx="4">
                  <c:v>Платошинское</c:v>
                </c:pt>
                <c:pt idx="5">
                  <c:v>Кондратовское</c:v>
                </c:pt>
                <c:pt idx="6">
                  <c:v>Усть-Качкинское</c:v>
                </c:pt>
                <c:pt idx="7">
                  <c:v>Бершетское</c:v>
                </c:pt>
                <c:pt idx="8">
                  <c:v>Заболотское</c:v>
                </c:pt>
                <c:pt idx="9">
                  <c:v>Гамовское</c:v>
                </c:pt>
                <c:pt idx="10">
                  <c:v>Юговское</c:v>
                </c:pt>
                <c:pt idx="11">
                  <c:v>Фроловское </c:v>
                </c:pt>
                <c:pt idx="12">
                  <c:v>Двуреченское</c:v>
                </c:pt>
                <c:pt idx="13">
                  <c:v>Кукуштанское</c:v>
                </c:pt>
                <c:pt idx="14">
                  <c:v>Култаевское</c:v>
                </c:pt>
                <c:pt idx="15">
                  <c:v>Сылвенское</c:v>
                </c:pt>
                <c:pt idx="16">
                  <c:v>Хохловское</c:v>
                </c:pt>
              </c:strCache>
            </c:strRef>
          </c:cat>
          <c:val>
            <c:numRef>
              <c:f>'Табл. 9'!$L$7:$L$23</c:f>
              <c:numCache>
                <c:formatCode>#,##0.0</c:formatCode>
                <c:ptCount val="17"/>
                <c:pt idx="0">
                  <c:v>206.63529411764702</c:v>
                </c:pt>
                <c:pt idx="1">
                  <c:v>135.47244444444445</c:v>
                </c:pt>
                <c:pt idx="2">
                  <c:v>113.83710876707593</c:v>
                </c:pt>
                <c:pt idx="3">
                  <c:v>108.91954022988506</c:v>
                </c:pt>
                <c:pt idx="4">
                  <c:v>102.09605630887073</c:v>
                </c:pt>
                <c:pt idx="5">
                  <c:v>101.63524176036806</c:v>
                </c:pt>
                <c:pt idx="6">
                  <c:v>98.040783034257757</c:v>
                </c:pt>
                <c:pt idx="7">
                  <c:v>97.758620689655174</c:v>
                </c:pt>
                <c:pt idx="8">
                  <c:v>83.99</c:v>
                </c:pt>
                <c:pt idx="9">
                  <c:v>81.748076923076923</c:v>
                </c:pt>
                <c:pt idx="10">
                  <c:v>78.585492227979273</c:v>
                </c:pt>
                <c:pt idx="11">
                  <c:v>63.190678985051932</c:v>
                </c:pt>
                <c:pt idx="12">
                  <c:v>57.101992167546399</c:v>
                </c:pt>
                <c:pt idx="13">
                  <c:v>54.2669906487004</c:v>
                </c:pt>
                <c:pt idx="14">
                  <c:v>48.807083980436786</c:v>
                </c:pt>
                <c:pt idx="15">
                  <c:v>40.639357786521131</c:v>
                </c:pt>
                <c:pt idx="16">
                  <c:v>31.004388926401077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8144"/>
        <c:axId val="7399680"/>
      </c:barChart>
      <c:catAx>
        <c:axId val="73981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399680"/>
        <c:crosses val="autoZero"/>
        <c:auto val="1"/>
        <c:lblAlgn val="ctr"/>
        <c:lblOffset val="100"/>
        <c:noMultiLvlLbl val="0"/>
      </c:catAx>
      <c:valAx>
        <c:axId val="7399680"/>
        <c:scaling>
          <c:orientation val="minMax"/>
          <c:max val="21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4.4488050398135293E-3"/>
              <c:y val="9.5228110531127425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398144"/>
        <c:crosses val="autoZero"/>
        <c:crossBetween val="between"/>
        <c:majorUnit val="73.7"/>
        <c:minorUnit val="73.7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/>
              <a:t>Исполнение плана 9 месяцев по земельному налогу  бюджетов                                                                                             поселений по состоянию на 01.10.2017 года</a:t>
            </a:r>
          </a:p>
        </c:rich>
      </c:tx>
      <c:layout>
        <c:manualLayout>
          <c:xMode val="edge"/>
          <c:yMode val="edge"/>
          <c:x val="0.23683973964142432"/>
          <c:y val="2.410131600682781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675089281872553"/>
          <c:y val="0.19298268736926244"/>
          <c:w val="0.87792722785924715"/>
          <c:h val="0.56579033706313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-5.5436007561991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84936713777585E-3"/>
                  <c:y val="-5.6670888166951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961184820185003E-3"/>
                  <c:y val="-7.62145990492447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302205744800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6120218579235E-3"/>
                  <c:y val="3.69707431279513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1891634496011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661611537458451E-3"/>
                  <c:y val="8.438595525209698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5401501385753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1850476935626178E-3"/>
                  <c:y val="4.47655231907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66120218579235E-3"/>
                  <c:y val="7.13451585290499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3.7295284093807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66120218579235E-3"/>
                  <c:y val="3.92411126794895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018099206310814E-16"/>
                  <c:y val="2.2865257393582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6120218579235E-3"/>
                  <c:y val="4.21619813721988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366120218579235E-3"/>
                  <c:y val="6.01591242779317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5.3022269353128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366120218579235E-3"/>
                  <c:y val="2.68958010918181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10'!$B$7:$B$23</c:f>
              <c:strCache>
                <c:ptCount val="17"/>
                <c:pt idx="0">
                  <c:v>Пальниковское</c:v>
                </c:pt>
                <c:pt idx="1">
                  <c:v>Платошинское</c:v>
                </c:pt>
                <c:pt idx="2">
                  <c:v>Заболотское</c:v>
                </c:pt>
                <c:pt idx="3">
                  <c:v>Юговское</c:v>
                </c:pt>
                <c:pt idx="4">
                  <c:v>Усть-Качкинское</c:v>
                </c:pt>
                <c:pt idx="5">
                  <c:v>Гамовское</c:v>
                </c:pt>
                <c:pt idx="6">
                  <c:v>Кондратовское</c:v>
                </c:pt>
                <c:pt idx="7">
                  <c:v>Лобановское</c:v>
                </c:pt>
                <c:pt idx="8">
                  <c:v>Фроловское </c:v>
                </c:pt>
                <c:pt idx="9">
                  <c:v>Сылвенское</c:v>
                </c:pt>
                <c:pt idx="10">
                  <c:v>Савинское</c:v>
                </c:pt>
                <c:pt idx="11">
                  <c:v>Кукуштанское</c:v>
                </c:pt>
                <c:pt idx="12">
                  <c:v>Бершетское</c:v>
                </c:pt>
                <c:pt idx="13">
                  <c:v>Хохловское</c:v>
                </c:pt>
                <c:pt idx="14">
                  <c:v>Двуреченское</c:v>
                </c:pt>
                <c:pt idx="15">
                  <c:v>Юго-Камское</c:v>
                </c:pt>
                <c:pt idx="16">
                  <c:v>Култаевское</c:v>
                </c:pt>
              </c:strCache>
            </c:strRef>
          </c:cat>
          <c:val>
            <c:numRef>
              <c:f>'Табл. 10'!$L$7:$L$23</c:f>
              <c:numCache>
                <c:formatCode>#,##0.0</c:formatCode>
                <c:ptCount val="17"/>
                <c:pt idx="0">
                  <c:v>204.70588235294116</c:v>
                </c:pt>
                <c:pt idx="1">
                  <c:v>106.79711884753902</c:v>
                </c:pt>
                <c:pt idx="2">
                  <c:v>105.84411027568923</c:v>
                </c:pt>
                <c:pt idx="3">
                  <c:v>105.70357582130097</c:v>
                </c:pt>
                <c:pt idx="4">
                  <c:v>102.50350437407275</c:v>
                </c:pt>
                <c:pt idx="5">
                  <c:v>101.93897122929381</c:v>
                </c:pt>
                <c:pt idx="6">
                  <c:v>97.895384108248251</c:v>
                </c:pt>
                <c:pt idx="7">
                  <c:v>97.511559633027517</c:v>
                </c:pt>
                <c:pt idx="8">
                  <c:v>97.239380035310248</c:v>
                </c:pt>
                <c:pt idx="9">
                  <c:v>93.531024923093923</c:v>
                </c:pt>
                <c:pt idx="10">
                  <c:v>92.784478935698445</c:v>
                </c:pt>
                <c:pt idx="11">
                  <c:v>91.744265438644902</c:v>
                </c:pt>
                <c:pt idx="12">
                  <c:v>82.413593297314236</c:v>
                </c:pt>
                <c:pt idx="13">
                  <c:v>77.140739584958652</c:v>
                </c:pt>
                <c:pt idx="14">
                  <c:v>67.08390146350331</c:v>
                </c:pt>
                <c:pt idx="15">
                  <c:v>65.283846153846156</c:v>
                </c:pt>
                <c:pt idx="16">
                  <c:v>57.811801764658647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8704"/>
        <c:axId val="8330240"/>
      </c:barChart>
      <c:catAx>
        <c:axId val="832870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330240"/>
        <c:crosses val="autoZero"/>
        <c:auto val="1"/>
        <c:lblAlgn val="ctr"/>
        <c:lblOffset val="100"/>
        <c:noMultiLvlLbl val="0"/>
      </c:catAx>
      <c:valAx>
        <c:axId val="8330240"/>
        <c:scaling>
          <c:orientation val="minMax"/>
          <c:max val="21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</a:t>
                </a:r>
                <a:r>
                  <a:rPr lang="ru-RU" dirty="0"/>
                  <a:t>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149894846653682E-2"/>
              <c:y val="9.702226382541343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328704"/>
        <c:crosses val="autoZero"/>
        <c:crossBetween val="between"/>
        <c:majorUnit val="82.2"/>
        <c:minorUnit val="82.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Исполнение плана 9 месяцев по </a:t>
            </a:r>
            <a:r>
              <a:rPr lang="ru-RU" sz="2000" dirty="0" smtClean="0"/>
              <a:t>доходам </a:t>
            </a:r>
            <a:r>
              <a:rPr lang="ru-RU" sz="2000" dirty="0"/>
              <a:t>от сдачи в аренду имущества бюджетов                                                                     поселений по состоянию на 01.10.2017 года</a:t>
            </a:r>
          </a:p>
        </c:rich>
      </c:tx>
      <c:layout>
        <c:manualLayout>
          <c:xMode val="edge"/>
          <c:yMode val="edge"/>
          <c:x val="0.21947456248480124"/>
          <c:y val="7.4548117745904998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9047726177085"/>
          <c:y val="0.1680660268157235"/>
          <c:w val="0.85714345503868239"/>
          <c:h val="0.546875732330333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25400"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959791367932045E-4"/>
                  <c:y val="-4.312492099960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392742041430123E-3"/>
                  <c:y val="-3.5059073706438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947492585790994E-3"/>
                  <c:y val="3.72643929423836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53628813395496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9886045027343644E-17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200621088498123E-3"/>
                  <c:y val="-2.35818964555776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180711037318418E-7"/>
                  <c:y val="5.19610686058010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199503017394391E-3"/>
                  <c:y val="1.53613942733079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605442176870747E-3"/>
                  <c:y val="3.16438925474379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6.5957084801169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2.85338934121013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51348456575765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3.54233085370173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9.9772090054687287E-17"/>
                  <c:y val="1.7711654268508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5.31349628055260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3.18656368804058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605442176870747E-3"/>
                  <c:y val="4.3429813037451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12'!$B$7:$B$23</c:f>
              <c:strCache>
                <c:ptCount val="17"/>
                <c:pt idx="0">
                  <c:v>Бершетское</c:v>
                </c:pt>
                <c:pt idx="1">
                  <c:v>Кондратовское</c:v>
                </c:pt>
                <c:pt idx="2">
                  <c:v>Двуреченское</c:v>
                </c:pt>
                <c:pt idx="3">
                  <c:v>Фроловское </c:v>
                </c:pt>
                <c:pt idx="4">
                  <c:v>Заболотское</c:v>
                </c:pt>
                <c:pt idx="5">
                  <c:v>Савинское</c:v>
                </c:pt>
                <c:pt idx="6">
                  <c:v>Сылвенское</c:v>
                </c:pt>
                <c:pt idx="7">
                  <c:v>Платошинское</c:v>
                </c:pt>
                <c:pt idx="8">
                  <c:v>Гамовское</c:v>
                </c:pt>
                <c:pt idx="9">
                  <c:v>Усть-Качкинское</c:v>
                </c:pt>
                <c:pt idx="10">
                  <c:v>Лобановское</c:v>
                </c:pt>
                <c:pt idx="11">
                  <c:v>Кукуштанское</c:v>
                </c:pt>
                <c:pt idx="12">
                  <c:v>Хохловское</c:v>
                </c:pt>
                <c:pt idx="13">
                  <c:v>Култаевское</c:v>
                </c:pt>
                <c:pt idx="14">
                  <c:v>Юго-Камское</c:v>
                </c:pt>
                <c:pt idx="15">
                  <c:v>Юговское </c:v>
                </c:pt>
                <c:pt idx="16">
                  <c:v>Пальниковское</c:v>
                </c:pt>
              </c:strCache>
            </c:strRef>
          </c:cat>
          <c:val>
            <c:numRef>
              <c:f>'Табл. 12'!$L$7:$L$23</c:f>
              <c:numCache>
                <c:formatCode>#,##0.0</c:formatCode>
                <c:ptCount val="17"/>
                <c:pt idx="0">
                  <c:v>145.22352235223522</c:v>
                </c:pt>
                <c:pt idx="1">
                  <c:v>136.60841850752828</c:v>
                </c:pt>
                <c:pt idx="2">
                  <c:v>121.19565217391303</c:v>
                </c:pt>
                <c:pt idx="3">
                  <c:v>105.56030795551754</c:v>
                </c:pt>
                <c:pt idx="4">
                  <c:v>104.5444006492001</c:v>
                </c:pt>
                <c:pt idx="5">
                  <c:v>102.19166666666666</c:v>
                </c:pt>
                <c:pt idx="6">
                  <c:v>101.85151237396883</c:v>
                </c:pt>
                <c:pt idx="7">
                  <c:v>100.00267379679144</c:v>
                </c:pt>
                <c:pt idx="8">
                  <c:v>98.327272727272714</c:v>
                </c:pt>
                <c:pt idx="9">
                  <c:v>92.569230769230771</c:v>
                </c:pt>
                <c:pt idx="10">
                  <c:v>88.419444444444451</c:v>
                </c:pt>
                <c:pt idx="11">
                  <c:v>86.329761904761909</c:v>
                </c:pt>
                <c:pt idx="12">
                  <c:v>75.603887979982687</c:v>
                </c:pt>
                <c:pt idx="13">
                  <c:v>71.854117647058828</c:v>
                </c:pt>
                <c:pt idx="14">
                  <c:v>53.578902412983133</c:v>
                </c:pt>
                <c:pt idx="15">
                  <c:v>41.497756683064758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29696"/>
        <c:axId val="7217536"/>
      </c:barChart>
      <c:catAx>
        <c:axId val="44296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217536"/>
        <c:crosses val="autoZero"/>
        <c:auto val="1"/>
        <c:lblAlgn val="ctr"/>
        <c:lblOffset val="100"/>
        <c:noMultiLvlLbl val="0"/>
      </c:catAx>
      <c:valAx>
        <c:axId val="7217536"/>
        <c:scaling>
          <c:orientation val="minMax"/>
          <c:max val="150"/>
          <c:min val="0"/>
        </c:scaling>
        <c:delete val="0"/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% исполнения</a:t>
                </a:r>
              </a:p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dirty="0" smtClean="0"/>
                  <a:t> </a:t>
                </a:r>
                <a:r>
                  <a:rPr lang="ru-RU" dirty="0"/>
                  <a:t>плана </a:t>
                </a:r>
              </a:p>
            </c:rich>
          </c:tx>
          <c:layout>
            <c:manualLayout>
              <c:xMode val="edge"/>
              <c:yMode val="edge"/>
              <c:x val="8.2977646963458638E-3"/>
              <c:y val="7.0755950123798261E-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429696"/>
        <c:crosses val="autoZero"/>
        <c:crossBetween val="between"/>
        <c:majorUnit val="88.4"/>
        <c:minorUnit val="88.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плана 9 месяцев от использования имущества,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находящегося в собственности поселений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01.10.2017 года </a:t>
            </a:r>
          </a:p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(социальный найм)</a:t>
            </a:r>
          </a:p>
        </c:rich>
      </c:tx>
      <c:layout>
        <c:manualLayout>
          <c:xMode val="edge"/>
          <c:yMode val="edge"/>
          <c:x val="0.22566540704610655"/>
          <c:y val="1.38724509656557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616881135101242E-2"/>
          <c:y val="0.17961990434015132"/>
          <c:w val="0.91802002628080281"/>
          <c:h val="0.53745572231532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txPr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'Табл. 14'!$B$7:$B$23</c:f>
              <c:strCache>
                <c:ptCount val="17"/>
                <c:pt idx="0">
                  <c:v>Сылвенское</c:v>
                </c:pt>
                <c:pt idx="1">
                  <c:v>Савинское</c:v>
                </c:pt>
                <c:pt idx="2">
                  <c:v>Култаевское</c:v>
                </c:pt>
                <c:pt idx="3">
                  <c:v>Кондратовское</c:v>
                </c:pt>
                <c:pt idx="4">
                  <c:v>Хохловское</c:v>
                </c:pt>
                <c:pt idx="5">
                  <c:v>Платошинское</c:v>
                </c:pt>
                <c:pt idx="6">
                  <c:v>Лобановское</c:v>
                </c:pt>
                <c:pt idx="7">
                  <c:v>Заболотское</c:v>
                </c:pt>
                <c:pt idx="8">
                  <c:v>Усть-Качкинское </c:v>
                </c:pt>
                <c:pt idx="9">
                  <c:v>Гамовское</c:v>
                </c:pt>
                <c:pt idx="10">
                  <c:v>Кукуштанское</c:v>
                </c:pt>
                <c:pt idx="11">
                  <c:v>Фроловское </c:v>
                </c:pt>
                <c:pt idx="12">
                  <c:v>Двуреченское</c:v>
                </c:pt>
                <c:pt idx="13">
                  <c:v>Пальниковское</c:v>
                </c:pt>
                <c:pt idx="14">
                  <c:v>Бершетское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14'!$L$7:$L$23</c:f>
              <c:numCache>
                <c:formatCode>#,##0.0</c:formatCode>
                <c:ptCount val="17"/>
                <c:pt idx="0">
                  <c:v>243.38356973995272</c:v>
                </c:pt>
                <c:pt idx="1">
                  <c:v>222.52999999999997</c:v>
                </c:pt>
                <c:pt idx="2">
                  <c:v>158.16363636363636</c:v>
                </c:pt>
                <c:pt idx="3">
                  <c:v>127.09502374051922</c:v>
                </c:pt>
                <c:pt idx="4">
                  <c:v>115.07070707070707</c:v>
                </c:pt>
                <c:pt idx="5">
                  <c:v>114.16438356164385</c:v>
                </c:pt>
                <c:pt idx="6">
                  <c:v>110.55</c:v>
                </c:pt>
                <c:pt idx="7">
                  <c:v>99.818181818181813</c:v>
                </c:pt>
                <c:pt idx="8">
                  <c:v>97.696551724137919</c:v>
                </c:pt>
                <c:pt idx="9">
                  <c:v>91.215384615384608</c:v>
                </c:pt>
                <c:pt idx="10">
                  <c:v>87.200000000000017</c:v>
                </c:pt>
                <c:pt idx="11">
                  <c:v>86.601059803179396</c:v>
                </c:pt>
                <c:pt idx="12">
                  <c:v>83.598108747044918</c:v>
                </c:pt>
                <c:pt idx="13">
                  <c:v>73.64</c:v>
                </c:pt>
                <c:pt idx="14">
                  <c:v>62.509980039920151</c:v>
                </c:pt>
                <c:pt idx="15">
                  <c:v>49.652247667514843</c:v>
                </c:pt>
                <c:pt idx="16">
                  <c:v>28.194044188280504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07552"/>
        <c:axId val="16009472"/>
      </c:barChart>
      <c:catAx>
        <c:axId val="1600755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6009472"/>
        <c:crosses val="autoZero"/>
        <c:auto val="1"/>
        <c:lblAlgn val="ctr"/>
        <c:lblOffset val="100"/>
        <c:noMultiLvlLbl val="0"/>
      </c:catAx>
      <c:valAx>
        <c:axId val="16009472"/>
        <c:scaling>
          <c:orientation val="minMax"/>
          <c:max val="26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6007552"/>
        <c:crosses val="autoZero"/>
        <c:crossBetween val="between"/>
        <c:majorUnit val="118.8"/>
        <c:minorUnit val="118.8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21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5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49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05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42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9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0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65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69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63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764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90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66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6026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569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828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4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95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16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749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210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056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08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76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629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1964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3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4578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594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366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2580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767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78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8846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269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084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34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4472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577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392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089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0121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6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3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3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3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2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44827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Исполнение 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01.10. 2017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2017 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6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575774"/>
              </p:ext>
            </p:extLst>
          </p:nvPr>
        </p:nvGraphicFramePr>
        <p:xfrm>
          <a:off x="100012" y="66675"/>
          <a:ext cx="8943975" cy="672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263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761396"/>
              </p:ext>
            </p:extLst>
          </p:nvPr>
        </p:nvGraphicFramePr>
        <p:xfrm>
          <a:off x="66675" y="185737"/>
          <a:ext cx="9010650" cy="64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893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имущественным налогам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50119916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66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27570290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7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48924656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44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74326052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8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24149"/>
              </p:ext>
            </p:extLst>
          </p:nvPr>
        </p:nvGraphicFramePr>
        <p:xfrm>
          <a:off x="80962" y="57150"/>
          <a:ext cx="8982075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673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822331"/>
              </p:ext>
            </p:extLst>
          </p:nvPr>
        </p:nvGraphicFramePr>
        <p:xfrm>
          <a:off x="-6554" y="0"/>
          <a:ext cx="8782050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435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869366"/>
              </p:ext>
            </p:extLst>
          </p:nvPr>
        </p:nvGraphicFramePr>
        <p:xfrm>
          <a:off x="857250" y="604837"/>
          <a:ext cx="7429500" cy="564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12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388405"/>
              </p:ext>
            </p:extLst>
          </p:nvPr>
        </p:nvGraphicFramePr>
        <p:xfrm>
          <a:off x="47625" y="23812"/>
          <a:ext cx="9048750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737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591539"/>
              </p:ext>
            </p:extLst>
          </p:nvPr>
        </p:nvGraphicFramePr>
        <p:xfrm>
          <a:off x="133350" y="95250"/>
          <a:ext cx="8877300" cy="666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876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149162"/>
              </p:ext>
            </p:extLst>
          </p:nvPr>
        </p:nvGraphicFramePr>
        <p:xfrm>
          <a:off x="61912" y="38100"/>
          <a:ext cx="9020175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576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80545"/>
              </p:ext>
            </p:extLst>
          </p:nvPr>
        </p:nvGraphicFramePr>
        <p:xfrm>
          <a:off x="66675" y="23812"/>
          <a:ext cx="9010650" cy="681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058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365</Words>
  <Application>Microsoft Office PowerPoint</Application>
  <PresentationFormat>Экран (4:3)</PresentationFormat>
  <Paragraphs>173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Тема Office</vt:lpstr>
      <vt:lpstr>1_Тема Office</vt:lpstr>
      <vt:lpstr>2_Тема Office</vt:lpstr>
      <vt:lpstr>3_Тема Office</vt:lpstr>
      <vt:lpstr>4_Тема Office</vt:lpstr>
      <vt:lpstr>Исполнение бюджетов сельских поселений  на 01.10. 2017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Общий анализ недоимки  по имущественным налогам в разрезе сельских поселений</vt:lpstr>
      <vt:lpstr>Анализ недоимки по транспортному налогу   в разрезе сельских поселений</vt:lpstr>
      <vt:lpstr>Анализ недоимки  по налогу на имущество физических лиц  в разрезе сельских поселений</vt:lpstr>
      <vt:lpstr>Анализ недоимки по земельному налогу   в разрезе сельских поселений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feu21-02</dc:creator>
  <cp:lastModifiedBy>feu21-02</cp:lastModifiedBy>
  <cp:revision>22</cp:revision>
  <dcterms:created xsi:type="dcterms:W3CDTF">2017-08-01T09:39:33Z</dcterms:created>
  <dcterms:modified xsi:type="dcterms:W3CDTF">2017-10-20T08:53:08Z</dcterms:modified>
</cp:coreProperties>
</file>